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61"/>
  </p:notesMasterIdLst>
  <p:sldIdLst>
    <p:sldId id="256" r:id="rId5"/>
    <p:sldId id="257" r:id="rId6"/>
    <p:sldId id="258" r:id="rId7"/>
    <p:sldId id="260" r:id="rId8"/>
    <p:sldId id="261" r:id="rId9"/>
    <p:sldId id="324" r:id="rId10"/>
    <p:sldId id="264" r:id="rId11"/>
    <p:sldId id="265" r:id="rId12"/>
    <p:sldId id="266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322" r:id="rId23"/>
    <p:sldId id="280" r:id="rId24"/>
    <p:sldId id="281" r:id="rId25"/>
    <p:sldId id="282" r:id="rId26"/>
    <p:sldId id="283" r:id="rId27"/>
    <p:sldId id="284" r:id="rId28"/>
    <p:sldId id="321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7" r:id="rId56"/>
    <p:sldId id="318" r:id="rId57"/>
    <p:sldId id="323" r:id="rId58"/>
    <p:sldId id="319" r:id="rId59"/>
    <p:sldId id="320" r:id="rId60"/>
  </p:sldIdLst>
  <p:sldSz cx="12192000" cy="6858000"/>
  <p:notesSz cx="6858000" cy="9144000"/>
  <p:embeddedFontLst>
    <p:embeddedFont>
      <p:font typeface="Arial Black" panose="020B0A04020102020204" pitchFamily="34" charset="0"/>
      <p:bold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EF910-9669-42C4-B285-0C9F35C087BD}" v="17" dt="2024-08-20T18:25:25.997"/>
  </p1510:revLst>
</p1510:revInfo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9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19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app/presentation/n/blh33go5zxinrrydtevpiazcz38a2qvi/edit?question=73sptckqsghj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events#drop_in_consultations-89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s2" TargetMode="External"/><Relationship Id="rId5" Type="http://schemas.openxmlformats.org/officeDocument/2006/relationships/hyperlink" Target="https://colorado.libcal.com/calendar/events/supercomputingpt1s2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hursday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471952" y="1839830"/>
            <a:ext cx="10902043" cy="41435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Jobs that would take a long time on local machines can instead be distributed over hardware: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Parallelized to split up then joined (if software enabled)</a:t>
            </a:r>
            <a:endParaRPr sz="28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Broken up into many serial jobs</a:t>
            </a:r>
            <a:endParaRPr sz="2800"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818005" y="3349571"/>
            <a:ext cx="3916059" cy="1050587"/>
            <a:chOff x="1033326" y="2173137"/>
            <a:chExt cx="5095718" cy="1367062"/>
          </a:xfrm>
        </p:grpSpPr>
        <p:sp>
          <p:nvSpPr>
            <p:cNvPr id="300" name="Google Shape;300;p30"/>
            <p:cNvSpPr/>
            <p:nvPr/>
          </p:nvSpPr>
          <p:spPr>
            <a:xfrm>
              <a:off x="1033326" y="2275900"/>
              <a:ext cx="1583424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BIG Job</a:t>
              </a:r>
              <a:endParaRPr sz="2000" b="1" dirty="0"/>
            </a:p>
          </p:txBody>
        </p:sp>
        <p:cxnSp>
          <p:nvCxnSpPr>
            <p:cNvPr id="302" name="Google Shape;302;p30"/>
            <p:cNvCxnSpPr>
              <a:cxnSpLocks/>
              <a:stCxn id="300" idx="3"/>
              <a:endCxn id="40" idx="1"/>
            </p:cNvCxnSpPr>
            <p:nvPr/>
          </p:nvCxnSpPr>
          <p:spPr>
            <a:xfrm flipV="1">
              <a:off x="2616750" y="2173137"/>
              <a:ext cx="1517982" cy="72391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30"/>
            <p:cNvCxnSpPr>
              <a:cxnSpLocks/>
              <a:stCxn id="300" idx="3"/>
              <a:endCxn id="42" idx="1"/>
            </p:cNvCxnSpPr>
            <p:nvPr/>
          </p:nvCxnSpPr>
          <p:spPr>
            <a:xfrm flipV="1">
              <a:off x="2616750" y="2855961"/>
              <a:ext cx="1515305" cy="4108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30"/>
            <p:cNvCxnSpPr>
              <a:cxnSpLocks/>
              <a:stCxn id="300" idx="3"/>
              <a:endCxn id="43" idx="1"/>
            </p:cNvCxnSpPr>
            <p:nvPr/>
          </p:nvCxnSpPr>
          <p:spPr>
            <a:xfrm>
              <a:off x="2616750" y="2897050"/>
              <a:ext cx="1515305" cy="64314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cxnSpLocks/>
              <a:stCxn id="40" idx="3"/>
            </p:cNvCxnSpPr>
            <p:nvPr/>
          </p:nvCxnSpPr>
          <p:spPr>
            <a:xfrm>
              <a:off x="4866560" y="2173137"/>
              <a:ext cx="1262484" cy="642488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cxnSpLocks/>
              <a:stCxn id="42" idx="3"/>
            </p:cNvCxnSpPr>
            <p:nvPr/>
          </p:nvCxnSpPr>
          <p:spPr>
            <a:xfrm flipV="1">
              <a:off x="4863883" y="2846782"/>
              <a:ext cx="1265161" cy="917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cxnSpLocks/>
              <a:stCxn id="43" idx="3"/>
            </p:cNvCxnSpPr>
            <p:nvPr/>
          </p:nvCxnSpPr>
          <p:spPr>
            <a:xfrm flipV="1">
              <a:off x="4863883" y="2815426"/>
              <a:ext cx="1265159" cy="72477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858811" y="3263967"/>
            <a:ext cx="3832060" cy="2757113"/>
            <a:chOff x="1493804" y="1669108"/>
            <a:chExt cx="3315952" cy="2389527"/>
          </a:xfrm>
        </p:grpSpPr>
        <p:sp>
          <p:nvSpPr>
            <p:cNvPr id="311" name="Google Shape;311;p30"/>
            <p:cNvSpPr/>
            <p:nvPr/>
          </p:nvSpPr>
          <p:spPr>
            <a:xfrm>
              <a:off x="1493804" y="1687218"/>
              <a:ext cx="790145" cy="67236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0449" y="1669108"/>
              <a:ext cx="743925" cy="7142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cxnSpLocks/>
              <a:stCxn id="311" idx="3"/>
              <a:endCxn id="312" idx="1"/>
            </p:cNvCxnSpPr>
            <p:nvPr/>
          </p:nvCxnSpPr>
          <p:spPr>
            <a:xfrm>
              <a:off x="2283949" y="2023399"/>
              <a:ext cx="1186500" cy="2818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493804" y="2542917"/>
              <a:ext cx="790146" cy="67236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8212" y="2622268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cxnSpLocks/>
              <a:stCxn id="314" idx="3"/>
              <a:endCxn id="21" idx="1"/>
            </p:cNvCxnSpPr>
            <p:nvPr/>
          </p:nvCxnSpPr>
          <p:spPr>
            <a:xfrm flipV="1">
              <a:off x="2283950" y="2876517"/>
              <a:ext cx="1167819" cy="258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493804" y="3386276"/>
              <a:ext cx="790146" cy="672359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1301" y="3470599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cxnSpLocks/>
              <a:stCxn id="317" idx="3"/>
              <a:endCxn id="22" idx="1"/>
            </p:cNvCxnSpPr>
            <p:nvPr/>
          </p:nvCxnSpPr>
          <p:spPr>
            <a:xfrm flipV="1">
              <a:off x="2283950" y="3722455"/>
              <a:ext cx="1167819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>
              <a:cxnSpLocks/>
            </p:cNvCxnSpPr>
            <p:nvPr/>
          </p:nvCxnSpPr>
          <p:spPr>
            <a:xfrm>
              <a:off x="4135356" y="2886373"/>
              <a:ext cx="6744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4770282" y="3535407"/>
            <a:ext cx="225003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666121" y="4337267"/>
            <a:ext cx="14519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Google Shape;312;p30">
            <a:extLst>
              <a:ext uri="{FF2B5EF4-FFF2-40B4-BE49-F238E27FC236}">
                <a16:creationId xmlns:a16="http://schemas.microsoft.com/office/drawing/2014/main" id="{CC3C392A-67CF-4722-E88A-395EB89E41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521" y="4245071"/>
            <a:ext cx="859713" cy="8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12;p30">
            <a:extLst>
              <a:ext uri="{FF2B5EF4-FFF2-40B4-BE49-F238E27FC236}">
                <a16:creationId xmlns:a16="http://schemas.microsoft.com/office/drawing/2014/main" id="{010C8D9F-4E7A-EA3D-3BCF-D9A1F10FE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522" y="5221142"/>
            <a:ext cx="859713" cy="8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12;p30">
            <a:extLst>
              <a:ext uri="{FF2B5EF4-FFF2-40B4-BE49-F238E27FC236}">
                <a16:creationId xmlns:a16="http://schemas.microsoft.com/office/drawing/2014/main" id="{AAC1631A-44DF-10DF-EBD8-A9ACC6FA67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435" y="3092067"/>
            <a:ext cx="562410" cy="51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12;p30">
            <a:extLst>
              <a:ext uri="{FF2B5EF4-FFF2-40B4-BE49-F238E27FC236}">
                <a16:creationId xmlns:a16="http://schemas.microsoft.com/office/drawing/2014/main" id="{B2C5AE9C-7056-541B-7113-48AB23F33B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78" y="3616817"/>
            <a:ext cx="562410" cy="51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12;p30">
            <a:extLst>
              <a:ext uri="{FF2B5EF4-FFF2-40B4-BE49-F238E27FC236}">
                <a16:creationId xmlns:a16="http://schemas.microsoft.com/office/drawing/2014/main" id="{A13C0244-22AB-8FB5-9005-9542BE6ECA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78" y="4142654"/>
            <a:ext cx="562410" cy="51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471115"/>
            <a:ext cx="11800114" cy="51049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Solving large problems that require more: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Memory than you have on your PC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cores/nodes/power thank you have on your PC</a:t>
            </a:r>
            <a:endParaRPr sz="32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Jobs that require hardware you may not have: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High Performance GPU computing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3200" dirty="0"/>
              <a:t>Specific Operating System</a:t>
            </a:r>
            <a:endParaRPr sz="32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Visualization rendering</a:t>
            </a:r>
            <a:endParaRPr sz="3200" dirty="0"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Research Computing Resources</a:t>
            </a:r>
            <a:endParaRPr sz="5400"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01" y="16908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74765" y="1536591"/>
            <a:ext cx="7429775" cy="48788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3600" dirty="0"/>
              <a:t>Hardware on Alpine will continue to be purchased and released in stages:</a:t>
            </a:r>
            <a:br>
              <a:rPr lang="en-US" sz="3600" dirty="0"/>
            </a:br>
            <a:endParaRPr sz="36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3600" dirty="0"/>
              <a:t>Alpine (stage 4):</a:t>
            </a:r>
            <a:endParaRPr sz="36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375 General CPU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AMD Milan, 32-64 Core, 3.74G RAM/Core</a:t>
            </a:r>
            <a:endParaRPr sz="3600"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12 NVIDIA GPU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3x NVIDIA A100 (atop General CPU node)</a:t>
            </a:r>
            <a:endParaRPr sz="3600"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8 AMD GPU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AMD Milan, 48-64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oogle Shape;338;p32">
            <a:extLst>
              <a:ext uri="{FF2B5EF4-FFF2-40B4-BE49-F238E27FC236}">
                <a16:creationId xmlns:a16="http://schemas.microsoft.com/office/drawing/2014/main" id="{6DD481AC-D665-F25E-1917-A042C117E182}"/>
              </a:ext>
            </a:extLst>
          </p:cNvPr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" name="Google Shape;339;p32">
              <a:extLst>
                <a:ext uri="{FF2B5EF4-FFF2-40B4-BE49-F238E27FC236}">
                  <a16:creationId xmlns:a16="http://schemas.microsoft.com/office/drawing/2014/main" id="{E485CB2D-5527-CB18-7297-61B3055CF476}"/>
                </a:ext>
              </a:extLst>
            </p:cNvPr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;p32">
              <a:extLst>
                <a:ext uri="{FF2B5EF4-FFF2-40B4-BE49-F238E27FC236}">
                  <a16:creationId xmlns:a16="http://schemas.microsoft.com/office/drawing/2014/main" id="{7A3BCB5E-6E6C-857F-93C7-804F4662CF6E}"/>
                </a:ext>
              </a:extLst>
            </p:cNvPr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2">
              <a:extLst>
                <a:ext uri="{FF2B5EF4-FFF2-40B4-BE49-F238E27FC236}">
                  <a16:creationId xmlns:a16="http://schemas.microsoft.com/office/drawing/2014/main" id="{BCF3EE8F-876B-24A9-64E6-C95406922030}"/>
                </a:ext>
              </a:extLst>
            </p:cNvPr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2">
              <a:extLst>
                <a:ext uri="{FF2B5EF4-FFF2-40B4-BE49-F238E27FC236}">
                  <a16:creationId xmlns:a16="http://schemas.microsoft.com/office/drawing/2014/main" id="{E0F67A52-4FD9-C660-21EF-C27264579267}"/>
                </a:ext>
              </a:extLst>
            </p:cNvPr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2">
              <a:extLst>
                <a:ext uri="{FF2B5EF4-FFF2-40B4-BE49-F238E27FC236}">
                  <a16:creationId xmlns:a16="http://schemas.microsoft.com/office/drawing/2014/main" id="{AC192C84-A5C8-DC09-FA4A-02A2A324DC01}"/>
                </a:ext>
              </a:extLst>
            </p:cNvPr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344;p32">
              <a:extLst>
                <a:ext uri="{FF2B5EF4-FFF2-40B4-BE49-F238E27FC236}">
                  <a16:creationId xmlns:a16="http://schemas.microsoft.com/office/drawing/2014/main" id="{5101788C-B522-B654-461D-8F84C0723875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345;p32">
              <a:extLst>
                <a:ext uri="{FF2B5EF4-FFF2-40B4-BE49-F238E27FC236}">
                  <a16:creationId xmlns:a16="http://schemas.microsoft.com/office/drawing/2014/main" id="{EB3A9DEB-3D58-63DB-C1C6-85796316BBDC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46;p32">
              <a:extLst>
                <a:ext uri="{FF2B5EF4-FFF2-40B4-BE49-F238E27FC236}">
                  <a16:creationId xmlns:a16="http://schemas.microsoft.com/office/drawing/2014/main" id="{12071D3D-3784-DF9D-18CC-3866848AA85A}"/>
                </a:ext>
              </a:extLst>
            </p:cNvPr>
            <p:cNvCxnSpPr>
              <a:stCxn id="3" idx="2"/>
              <a:endCxn id="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47;p32">
              <a:extLst>
                <a:ext uri="{FF2B5EF4-FFF2-40B4-BE49-F238E27FC236}">
                  <a16:creationId xmlns:a16="http://schemas.microsoft.com/office/drawing/2014/main" id="{2118CFDC-FC8E-396C-0D22-8B05F46A92EE}"/>
                </a:ext>
              </a:extLst>
            </p:cNvPr>
            <p:cNvCxnSpPr>
              <a:endCxn id="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48;p32">
              <a:extLst>
                <a:ext uri="{FF2B5EF4-FFF2-40B4-BE49-F238E27FC236}">
                  <a16:creationId xmlns:a16="http://schemas.microsoft.com/office/drawing/2014/main" id="{8A49CE17-3F33-11D2-558E-33C26FD2FF92}"/>
                </a:ext>
              </a:extLst>
            </p:cNvPr>
            <p:cNvCxnSpPr>
              <a:endCxn id="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49;p32">
              <a:extLst>
                <a:ext uri="{FF2B5EF4-FFF2-40B4-BE49-F238E27FC236}">
                  <a16:creationId xmlns:a16="http://schemas.microsoft.com/office/drawing/2014/main" id="{9A0A026C-218A-830B-7671-04CFE0498471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50;p32">
              <a:extLst>
                <a:ext uri="{FF2B5EF4-FFF2-40B4-BE49-F238E27FC236}">
                  <a16:creationId xmlns:a16="http://schemas.microsoft.com/office/drawing/2014/main" id="{A3FB2644-C56D-FC56-FD89-DCA1ECB6E5F2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351;p32">
              <a:extLst>
                <a:ext uri="{FF2B5EF4-FFF2-40B4-BE49-F238E27FC236}">
                  <a16:creationId xmlns:a16="http://schemas.microsoft.com/office/drawing/2014/main" id="{2061429B-0FFA-35AC-8C1F-7220DE9BDB07}"/>
                </a:ext>
              </a:extLst>
            </p:cNvPr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01" y="13408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CPU nodes</a:t>
            </a:r>
            <a:r>
              <a:rPr lang="en-US" dirty="0"/>
              <a:t>: HDR-100 InfiniBand (200Gb inter-node fabric)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GPU nodes</a:t>
            </a:r>
            <a:r>
              <a:rPr lang="en-US" dirty="0"/>
              <a:t>: 2x25 Gb Ethernet +RoCE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Scratch Storage</a:t>
            </a:r>
            <a:r>
              <a:rPr lang="en-US" dirty="0"/>
              <a:t>: 25Gb Ethernet +RoCE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RedHat Enterprise Linux version 8 operating system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oogle Shape;338;p32">
            <a:extLst>
              <a:ext uri="{FF2B5EF4-FFF2-40B4-BE49-F238E27FC236}">
                <a16:creationId xmlns:a16="http://schemas.microsoft.com/office/drawing/2014/main" id="{24966CC2-4EBA-CC0D-5E92-8AB543796783}"/>
              </a:ext>
            </a:extLst>
          </p:cNvPr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" name="Google Shape;339;p32">
              <a:extLst>
                <a:ext uri="{FF2B5EF4-FFF2-40B4-BE49-F238E27FC236}">
                  <a16:creationId xmlns:a16="http://schemas.microsoft.com/office/drawing/2014/main" id="{DB9CC313-858A-8444-C561-E7A8EF50A0B2}"/>
                </a:ext>
              </a:extLst>
            </p:cNvPr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;p32">
              <a:extLst>
                <a:ext uri="{FF2B5EF4-FFF2-40B4-BE49-F238E27FC236}">
                  <a16:creationId xmlns:a16="http://schemas.microsoft.com/office/drawing/2014/main" id="{529B2A81-8F23-F8A8-BE1E-31DF54C0A75A}"/>
                </a:ext>
              </a:extLst>
            </p:cNvPr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2">
              <a:extLst>
                <a:ext uri="{FF2B5EF4-FFF2-40B4-BE49-F238E27FC236}">
                  <a16:creationId xmlns:a16="http://schemas.microsoft.com/office/drawing/2014/main" id="{D09599FE-28BF-F7B2-F6F4-52B4BBEF9ABD}"/>
                </a:ext>
              </a:extLst>
            </p:cNvPr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2">
              <a:extLst>
                <a:ext uri="{FF2B5EF4-FFF2-40B4-BE49-F238E27FC236}">
                  <a16:creationId xmlns:a16="http://schemas.microsoft.com/office/drawing/2014/main" id="{0A650363-844B-1E8D-DB93-F61832710BF4}"/>
                </a:ext>
              </a:extLst>
            </p:cNvPr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2">
              <a:extLst>
                <a:ext uri="{FF2B5EF4-FFF2-40B4-BE49-F238E27FC236}">
                  <a16:creationId xmlns:a16="http://schemas.microsoft.com/office/drawing/2014/main" id="{7A02C54B-AEF3-A26E-A48C-C15E494B6F0F}"/>
                </a:ext>
              </a:extLst>
            </p:cNvPr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344;p32">
              <a:extLst>
                <a:ext uri="{FF2B5EF4-FFF2-40B4-BE49-F238E27FC236}">
                  <a16:creationId xmlns:a16="http://schemas.microsoft.com/office/drawing/2014/main" id="{81074CE8-187F-85AA-1280-BAA59DCD4A73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345;p32">
              <a:extLst>
                <a:ext uri="{FF2B5EF4-FFF2-40B4-BE49-F238E27FC236}">
                  <a16:creationId xmlns:a16="http://schemas.microsoft.com/office/drawing/2014/main" id="{77771711-1144-F46B-0E28-1D486016A284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46;p32">
              <a:extLst>
                <a:ext uri="{FF2B5EF4-FFF2-40B4-BE49-F238E27FC236}">
                  <a16:creationId xmlns:a16="http://schemas.microsoft.com/office/drawing/2014/main" id="{1B8AE518-1A99-C533-2567-78E9F48F30CA}"/>
                </a:ext>
              </a:extLst>
            </p:cNvPr>
            <p:cNvCxnSpPr>
              <a:stCxn id="3" idx="2"/>
              <a:endCxn id="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47;p32">
              <a:extLst>
                <a:ext uri="{FF2B5EF4-FFF2-40B4-BE49-F238E27FC236}">
                  <a16:creationId xmlns:a16="http://schemas.microsoft.com/office/drawing/2014/main" id="{47D64B1E-3112-D4E6-511C-3207C0EE996C}"/>
                </a:ext>
              </a:extLst>
            </p:cNvPr>
            <p:cNvCxnSpPr>
              <a:endCxn id="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48;p32">
              <a:extLst>
                <a:ext uri="{FF2B5EF4-FFF2-40B4-BE49-F238E27FC236}">
                  <a16:creationId xmlns:a16="http://schemas.microsoft.com/office/drawing/2014/main" id="{FCEB9CB3-6446-A82B-FC63-FC9100F562CC}"/>
                </a:ext>
              </a:extLst>
            </p:cNvPr>
            <p:cNvCxnSpPr>
              <a:endCxn id="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49;p32">
              <a:extLst>
                <a:ext uri="{FF2B5EF4-FFF2-40B4-BE49-F238E27FC236}">
                  <a16:creationId xmlns:a16="http://schemas.microsoft.com/office/drawing/2014/main" id="{0935620D-BF05-5B28-CC5A-7E1B1F1ADDE1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50;p32">
              <a:extLst>
                <a:ext uri="{FF2B5EF4-FFF2-40B4-BE49-F238E27FC236}">
                  <a16:creationId xmlns:a16="http://schemas.microsoft.com/office/drawing/2014/main" id="{4D8A74D8-4CE8-6BD5-3DA5-850283D012A7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351;p32">
              <a:extLst>
                <a:ext uri="{FF2B5EF4-FFF2-40B4-BE49-F238E27FC236}">
                  <a16:creationId xmlns:a16="http://schemas.microsoft.com/office/drawing/2014/main" id="{E3BB9E40-B27F-9581-1D2E-4002516209FC}"/>
                </a:ext>
              </a:extLst>
            </p:cNvPr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at CURC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590362" y="1562385"/>
            <a:ext cx="1468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2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3986524" y="1593163"/>
            <a:ext cx="2530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46795" y="3523294"/>
            <a:ext cx="3446463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120162" y="3896672"/>
            <a:ext cx="3515100" cy="18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16800" y="2049371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87445" y="2301422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4882678" y="2653993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397111" y="2285401"/>
            <a:ext cx="869459" cy="1014456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1081858" y="2512308"/>
            <a:ext cx="869460" cy="1014457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878" y="1703401"/>
            <a:ext cx="2403137" cy="171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2771" y="2068635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071839" y="3149241"/>
            <a:ext cx="3721475" cy="18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8487225" y="1562385"/>
            <a:ext cx="240313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07614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3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Sharing workspaces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Project space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Scratch Space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 err="1"/>
              <a:t>PetaLibrary</a:t>
            </a:r>
            <a:r>
              <a:rPr lang="en-US" sz="3600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dirty="0"/>
              <a:t>*If you have purchased </a:t>
            </a:r>
            <a:r>
              <a:rPr lang="en-US" sz="2600" dirty="0" err="1"/>
              <a:t>PetaLibrary</a:t>
            </a:r>
            <a:r>
              <a:rPr lang="en-US" sz="2600" dirty="0"/>
              <a:t> space</a:t>
            </a:r>
            <a:endParaRPr sz="26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199" y="1492172"/>
            <a:ext cx="6475377" cy="449655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3400" dirty="0"/>
              <a:t>Ways to transfer data: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7454014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Request a </a:t>
            </a:r>
            <a:r>
              <a:rPr lang="en-US" sz="2400" dirty="0" err="1">
                <a:solidFill>
                  <a:schemeClr val="tx1"/>
                </a:solidFill>
              </a:rPr>
              <a:t>CUmulus</a:t>
            </a:r>
            <a:r>
              <a:rPr lang="en-US" sz="2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2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 Instructor: Ragan Lee, Layla Freeborn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9651A5-3A7E-6B3C-81E4-C76FB9072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300" y="145800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Accessing Research Computing</a:t>
            </a:r>
            <a:endParaRPr sz="5400" dirty="0"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b="1" dirty="0"/>
              <a:t>University of Colorado, Boulder users and affiliates:</a:t>
            </a:r>
            <a:endParaRPr sz="16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b="1" dirty="0"/>
              <a:t>Colorado State University users:</a:t>
            </a:r>
            <a:endParaRPr sz="16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6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  <a:endParaRPr lang="en-US" sz="16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600" dirty="0">
                <a:solidFill>
                  <a:schemeClr val="tx1"/>
                </a:solidFill>
              </a:rPr>
              <a:t>Reach out to </a:t>
            </a:r>
            <a:r>
              <a:rPr lang="en-US" sz="16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6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600" b="1" dirty="0"/>
              <a:t>RMACC Users:</a:t>
            </a:r>
            <a:endParaRPr sz="16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7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CU Boulder, CSU users and affiliates:</a:t>
            </a:r>
            <a:endParaRPr sz="2800"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800" dirty="0"/>
              <a:t>Request an account through the RC Account request portal:</a:t>
            </a:r>
            <a:endParaRPr sz="28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8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8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8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8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800" dirty="0"/>
              <a:t> </a:t>
            </a:r>
            <a:endParaRPr sz="28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518557"/>
            <a:ext cx="10515600" cy="44701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 b="1" dirty="0"/>
              <a:t>Access to: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Alpine Cluster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Core Storage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 err="1"/>
              <a:t>PetaLibrary</a:t>
            </a:r>
            <a:r>
              <a:rPr lang="en-US" sz="3400" dirty="0"/>
              <a:t> Storage*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Approximately 2,000 Service Units (SUs) per month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dirty="0"/>
              <a:t>*If purchased</a:t>
            </a:r>
            <a:endParaRPr sz="31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 b="1" dirty="0"/>
              <a:t>How can I use more computational time?:</a:t>
            </a:r>
            <a:endParaRPr sz="3300" dirty="0"/>
          </a:p>
          <a:p>
            <a:pPr marL="1257300"/>
            <a:r>
              <a:rPr lang="en-US" sz="33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~2,000 SUs / Month</a:t>
            </a:r>
          </a:p>
          <a:p>
            <a:pPr marL="1257300"/>
            <a:r>
              <a:rPr lang="en-US" sz="33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350,000 SUs</a:t>
            </a:r>
          </a:p>
          <a:p>
            <a:pPr marL="1257300"/>
            <a:r>
              <a:rPr lang="en-US" sz="33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&gt;350,000 SUs</a:t>
            </a:r>
            <a:endParaRPr sz="33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Request an allocation at </a:t>
            </a:r>
            <a:r>
              <a:rPr lang="en-US" sz="2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2400" dirty="0"/>
              <a:t>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567543"/>
            <a:ext cx="10515600" cy="44211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Provides an extra level of authentication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We are outside the firewall!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Valuable resources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Inviting, high-profile target</a:t>
            </a:r>
            <a:endParaRPr sz="3200" dirty="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sz="3200" dirty="0"/>
              <a:t>Duo</a:t>
            </a:r>
            <a:endParaRPr sz="3200"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You will receive a Duo invitation when your RC account is created</a:t>
            </a:r>
            <a:endParaRPr sz="32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48545" y="1690825"/>
            <a:ext cx="6747900" cy="30641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b="1" dirty="0"/>
              <a:t>Duo smartphone app (recommended)</a:t>
            </a:r>
            <a:endParaRPr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dirty="0"/>
              <a:t>Phone Call/Text is an alternatives</a:t>
            </a:r>
            <a:endParaRPr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436914"/>
            <a:ext cx="10515600" cy="45518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3000" dirty="0"/>
              <a:t>On a scale from (1-10) </a:t>
            </a:r>
            <a:r>
              <a:rPr lang="en-US" sz="3000" b="1" dirty="0">
                <a:hlinkClick r:id="rId3"/>
              </a:rPr>
              <a:t>how familiar/comfortable are you with Linux</a:t>
            </a:r>
            <a:r>
              <a:rPr lang="en-US" sz="3000" dirty="0">
                <a:hlinkClick r:id="rId3"/>
              </a:rPr>
              <a:t>?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The command line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Basic commands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Linux filesystem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Navigating the filesystem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Want more Linux practice? Check out our Super Computing Spin Up!</a:t>
            </a:r>
            <a:endParaRPr dirty="0"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289957"/>
            <a:ext cx="10515600" cy="48620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Mac or Linux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Terminal application</a:t>
            </a:r>
            <a:endParaRPr sz="2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Windows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 err="1"/>
              <a:t>Powershell</a:t>
            </a:r>
            <a:endParaRPr sz="2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Open OnDemand (</a:t>
            </a:r>
            <a:r>
              <a:rPr lang="en-US" i="1" dirty="0"/>
              <a:t>alternative for CU affiliates</a:t>
            </a:r>
            <a:r>
              <a:rPr lang="en-US" dirty="0"/>
              <a:t>)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For those less familiar with Linux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2800" dirty="0"/>
              <a:t>)</a:t>
            </a: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768600" y="4720000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56654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Navigating Research Computing</a:t>
            </a:r>
            <a:endParaRPr sz="5400" dirty="0"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22" name="Google Shape;622;p51"/>
          <p:cNvGraphicFramePr/>
          <p:nvPr>
            <p:extLst>
              <p:ext uri="{D42A27DB-BD31-4B8C-83A1-F6EECF244321}">
                <p14:modId xmlns:p14="http://schemas.microsoft.com/office/powerpoint/2010/main" val="4038399819"/>
              </p:ext>
            </p:extLst>
          </p:nvPr>
        </p:nvGraphicFramePr>
        <p:xfrm>
          <a:off x="2445925" y="990580"/>
          <a:ext cx="7751500" cy="256026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  <p:graphicFrame>
        <p:nvGraphicFramePr>
          <p:cNvPr id="3" name="Google Shape;622;p51">
            <a:extLst>
              <a:ext uri="{FF2B5EF4-FFF2-40B4-BE49-F238E27FC236}">
                <a16:creationId xmlns:a16="http://schemas.microsoft.com/office/drawing/2014/main" id="{667EEE24-3462-80D6-775C-37A7C8B55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969825"/>
              </p:ext>
            </p:extLst>
          </p:nvPr>
        </p:nvGraphicFramePr>
        <p:xfrm>
          <a:off x="2445925" y="990580"/>
          <a:ext cx="7751500" cy="256026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941571423"/>
              </p:ext>
            </p:extLst>
          </p:nvPr>
        </p:nvGraphicFramePr>
        <p:xfrm>
          <a:off x="991375" y="1436914"/>
          <a:ext cx="10362425" cy="4532129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894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endParaRPr lang="en-US"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Wingdings" panose="05000000000000000000" pitchFamily="2" charset="2"/>
                        <a:buChar char="§"/>
                      </a:pPr>
                      <a:endParaRPr lang="en-US"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057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spcBef>
                <a:spcPts val="500"/>
              </a:spcBef>
              <a:buNone/>
            </a:pPr>
            <a:r>
              <a:rPr lang="en-US" sz="3600" dirty="0"/>
              <a:t>Alpine’s </a:t>
            </a:r>
            <a:r>
              <a:rPr lang="en-US" sz="3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3600" dirty="0"/>
              <a:t> command starts an interactive job which provides the following benefits: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Users can request specific resources (i.e. more cores to compile with)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Limits dedicated hardware set aside 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Can’t accidentally run full workflows</a:t>
            </a:r>
            <a:endParaRPr sz="3600" dirty="0"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starts a job with default: 1 core, 3.74GB RAM, for 60 minutes*</a:t>
            </a:r>
            <a:endParaRPr sz="2400"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--help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=&lt;number-of-cores&gt;		# default 1, max 4</a:t>
            </a:r>
            <a:endParaRPr sz="2400" baseline="-25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nvidia|amdgpu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			# request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to compile with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*only a single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2400" dirty="0"/>
              <a:t> job can be open at a time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Once logged in, type:</a:t>
            </a:r>
            <a:endParaRPr sz="32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32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dirty="0"/>
              <a:t>To log in to an Alpine compile (or head) node.</a:t>
            </a:r>
            <a:endParaRPr sz="3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200" dirty="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Once on a compile node, type:</a:t>
            </a:r>
            <a:endParaRPr sz="3200" dirty="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32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dirty="0"/>
              <a:t>To list currently available software</a:t>
            </a:r>
            <a:endParaRPr sz="3200" dirty="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2378414151"/>
              </p:ext>
            </p:extLst>
          </p:nvPr>
        </p:nvGraphicFramePr>
        <p:xfrm>
          <a:off x="859125" y="1355272"/>
          <a:ext cx="10881118" cy="4578158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349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2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6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1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5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ct val="105000"/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ct val="105000"/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950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bashrc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Once logged in use the following commands to navigate to your different workspaces</a:t>
            </a:r>
            <a:endParaRPr sz="3200"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 dirty="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602726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3200" dirty="0"/>
              <a:t>We have: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Logged in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Explored nodes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Explored filesystem</a:t>
            </a:r>
            <a:endParaRPr sz="3200" dirty="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 dirty="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3200" dirty="0"/>
              <a:t>How do we actually </a:t>
            </a:r>
            <a:r>
              <a:rPr lang="en-US" sz="3200" i="1" dirty="0"/>
              <a:t>use</a:t>
            </a:r>
            <a:r>
              <a:rPr lang="en-US" sz="3200" dirty="0"/>
              <a:t> the computing resources?</a:t>
            </a:r>
            <a:endParaRPr sz="3200" dirty="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Running a Job</a:t>
            </a:r>
            <a:endParaRPr sz="5400" dirty="0"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What is a “</a:t>
            </a:r>
            <a:r>
              <a:rPr lang="en-US" b="1" i="1" dirty="0"/>
              <a:t>job</a:t>
            </a:r>
            <a:r>
              <a:rPr lang="en-US" dirty="0"/>
              <a:t>”?</a:t>
            </a:r>
            <a:endParaRPr dirty="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Work for the cluster to perform on</a:t>
            </a:r>
            <a:endParaRPr sz="2800" dirty="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Has a unique ID</a:t>
            </a:r>
            <a:endParaRPr dirty="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b="1" dirty="0"/>
              <a:t>Batch jobs</a:t>
            </a:r>
            <a:endParaRPr b="1" dirty="0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800" dirty="0"/>
              <a:t>Submit job script which will be executed when resources are available</a:t>
            </a:r>
            <a:endParaRPr sz="2800" dirty="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Create script containing information about the job</a:t>
            </a:r>
            <a:endParaRPr sz="2800" dirty="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Submit the job file to a queue</a:t>
            </a:r>
            <a:endParaRPr sz="28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b="1" dirty="0"/>
              <a:t>Interactive jobs</a:t>
            </a:r>
            <a:endParaRPr b="1" dirty="0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800" dirty="0"/>
              <a:t>Work interactively at the command line of a compute node</a:t>
            </a:r>
            <a:endParaRPr sz="2800" dirty="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194" y="155579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CURC Clusters are shared resources, jobs are: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Submitted to a queue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When the required resources become available, the scheduler determines which set of nodes to use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Executes your job</a:t>
            </a:r>
            <a:endParaRPr sz="2800" dirty="0"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2683327" y="3266579"/>
            <a:ext cx="7489257" cy="2934212"/>
            <a:chOff x="823900" y="1116732"/>
            <a:chExt cx="7890904" cy="3607341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665527" y="2596227"/>
              <a:ext cx="2302273" cy="891349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Management </a:t>
              </a:r>
              <a:endParaRPr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service</a:t>
              </a:r>
              <a:endParaRPr sz="20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716465" y="3616926"/>
              <a:ext cx="1715770" cy="70925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/>
                <a:t>Storage</a:t>
              </a:r>
              <a:endParaRPr sz="2400" dirty="0"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453488" y="1350925"/>
              <a:ext cx="2261316" cy="93731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Computer</a:t>
              </a:r>
              <a:endParaRPr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Hardware</a:t>
              </a:r>
              <a:endParaRPr sz="2000" dirty="0"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73591" y="1952181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496305" y="3498509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>
              <a:cxnSpLocks/>
              <a:endCxn id="765" idx="0"/>
            </p:cNvCxnSpPr>
            <p:nvPr/>
          </p:nvCxnSpPr>
          <p:spPr>
            <a:xfrm flipH="1">
              <a:off x="7574350" y="2293889"/>
              <a:ext cx="9796" cy="1323037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093885" y="2270378"/>
              <a:ext cx="1861461" cy="60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Submit Job</a:t>
              </a:r>
              <a:endParaRPr sz="2000" dirty="0"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072393" y="3233235"/>
              <a:ext cx="1817362" cy="60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Get Results</a:t>
              </a:r>
              <a:endParaRPr sz="2000" dirty="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040" y="3589534"/>
              <a:ext cx="877953" cy="113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9215" y="3686612"/>
              <a:ext cx="668586" cy="90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4857" y="1633647"/>
              <a:ext cx="554694" cy="704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116732"/>
              <a:ext cx="802246" cy="9373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3600" b="1" dirty="0"/>
              <a:t>S</a:t>
            </a:r>
            <a:r>
              <a:rPr lang="en-US" sz="3600" dirty="0"/>
              <a:t>imple </a:t>
            </a:r>
            <a:r>
              <a:rPr lang="en-US" sz="3600" b="1" dirty="0"/>
              <a:t>L</a:t>
            </a:r>
            <a:r>
              <a:rPr lang="en-US" sz="3600" dirty="0"/>
              <a:t>inux </a:t>
            </a:r>
            <a:r>
              <a:rPr lang="en-US" sz="3600" b="1" dirty="0"/>
              <a:t>U</a:t>
            </a:r>
            <a:r>
              <a:rPr lang="en-US" sz="3600" dirty="0"/>
              <a:t>tility for </a:t>
            </a:r>
            <a:r>
              <a:rPr lang="en-US" sz="3600" b="1" dirty="0"/>
              <a:t>R</a:t>
            </a:r>
            <a:r>
              <a:rPr lang="en-US" sz="3600" dirty="0"/>
              <a:t>esource </a:t>
            </a:r>
            <a:r>
              <a:rPr lang="en-US" sz="3600" b="1" dirty="0"/>
              <a:t>M</a:t>
            </a:r>
            <a:r>
              <a:rPr lang="en-US" sz="3600" dirty="0"/>
              <a:t>anagement</a:t>
            </a:r>
            <a:endParaRPr sz="36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600" dirty="0"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Through SLURM users can: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Schedule jobs on specific compute resources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Run jobs interactively or hands off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Query job statistics</a:t>
            </a:r>
            <a:endParaRPr sz="3600" dirty="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520034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3200" dirty="0"/>
              <a:t>Where to write it?</a:t>
            </a:r>
            <a:endParaRPr sz="3200" dirty="0"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 sz="3200" dirty="0">
                <a:solidFill>
                  <a:srgbClr val="666666"/>
                </a:solidFill>
              </a:rPr>
              <a:t>How to write it?</a:t>
            </a:r>
            <a:endParaRPr sz="3200" dirty="0"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 sz="3200" dirty="0">
                <a:solidFill>
                  <a:srgbClr val="666666"/>
                </a:solidFill>
              </a:rPr>
              <a:t>How to run it?</a:t>
            </a:r>
            <a:endParaRPr sz="3200" dirty="0"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529552" y="1280380"/>
            <a:ext cx="6600300" cy="46543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Directives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Specify resource requirements</a:t>
            </a:r>
            <a:endParaRPr sz="32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Software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Because jobs run on a different node than from where you submitted…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…software that is needed must be loaded via the job script</a:t>
            </a:r>
            <a:endParaRPr sz="32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User scripting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the actual user scripting that will execute when the job runs</a:t>
            </a:r>
            <a:endParaRPr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129852" y="1845425"/>
            <a:ext cx="4539523" cy="233907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Slurm</a:t>
            </a:r>
            <a:r>
              <a:rPr lang="en-US" sz="4000" dirty="0"/>
              <a:t> Options (directives)</a:t>
            </a:r>
            <a:endParaRPr sz="4000" dirty="0"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10515600" cy="49072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/>
              <a:t>Number of tasks:   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None/>
            </a:pPr>
            <a:r>
              <a:rPr lang="en-US" sz="1800" dirty="0"/>
              <a:t>FYI:  You do NOT actually type &lt;&gt; above – this designates something specific you as a user must enter about your job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5984050" cy="41389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Confusing, ambiguous, highly nuanced concepts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Our goal is to help you avoid common mistakes, pitfalls, and frustrations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050" y="1684887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723800" y="3985829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5528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There are </a:t>
            </a:r>
            <a:r>
              <a:rPr lang="en-US" b="1" i="1" dirty="0"/>
              <a:t>MANY</a:t>
            </a:r>
            <a:r>
              <a:rPr lang="en-US" b="1" dirty="0"/>
              <a:t> </a:t>
            </a:r>
            <a:r>
              <a:rPr lang="en-US" dirty="0" err="1"/>
              <a:t>slurm</a:t>
            </a:r>
            <a:r>
              <a:rPr lang="en-US" dirty="0"/>
              <a:t> directives, most of which are not required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See all options at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 dirty="0"/>
              <a:t> 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will focus on some common options: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Partition</a:t>
            </a:r>
            <a:r>
              <a:rPr lang="en-US" dirty="0"/>
              <a:t>: Nodes with the same hardware configuration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Wall time</a:t>
            </a:r>
            <a:r>
              <a:rPr lang="en-US" dirty="0"/>
              <a:t>: Max time your job will run for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Node count</a:t>
            </a:r>
            <a:r>
              <a:rPr lang="en-US" dirty="0"/>
              <a:t>: # of nodes requested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Core count</a:t>
            </a:r>
            <a:r>
              <a:rPr lang="en-US" dirty="0"/>
              <a:t>: # of cores requested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Output file:</a:t>
            </a:r>
            <a:r>
              <a:rPr lang="en-US" dirty="0"/>
              <a:t> name of output file</a:t>
            </a:r>
            <a:endParaRPr dirty="0"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1897693456"/>
              </p:ext>
            </p:extLst>
          </p:nvPr>
        </p:nvGraphicFramePr>
        <p:xfrm>
          <a:off x="838200" y="1841900"/>
          <a:ext cx="1051698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119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20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RAM/core (GB)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amilan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2000"/>
                        <a:t>: AMD Milan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375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3.74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32-64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ami100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2000" dirty="0"/>
                        <a:t>Node:</a:t>
                      </a:r>
                      <a:endParaRPr sz="2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AMD MI100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3.74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aa100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GPU Node:</a:t>
                      </a:r>
                      <a:endParaRPr sz="2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Nvidia A100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3.74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/>
                        <a:t>amem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High-memory node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22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48-64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rgbClr val="1D1C1D"/>
                </a:solidFill>
              </a:rPr>
              <a:t>Documentation</a:t>
            </a:r>
            <a:r>
              <a:rPr lang="en-US" sz="2000" dirty="0">
                <a:solidFill>
                  <a:srgbClr val="1D1C1D"/>
                </a:solidFill>
              </a:rPr>
              <a:t>: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000" dirty="0">
                <a:solidFill>
                  <a:srgbClr val="1D1C1D"/>
                </a:solidFill>
              </a:rPr>
              <a:t> </a:t>
            </a:r>
            <a:endParaRPr sz="20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000" dirty="0">
                <a:solidFill>
                  <a:srgbClr val="1D1C1D"/>
                </a:solidFill>
              </a:rPr>
              <a:t>: </a:t>
            </a: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0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</a:rPr>
              <a:t>What should I do next?: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b="1" dirty="0">
                <a:solidFill>
                  <a:schemeClr val="tx1"/>
                </a:solidFill>
                <a:hlinkClick r:id="rId6"/>
              </a:rPr>
              <a:t> </a:t>
            </a:r>
            <a:endParaRPr lang="en-US" b="1" dirty="0">
              <a:solidFill>
                <a:schemeClr val="tx1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rgbClr val="1D1C1D"/>
                </a:solidFill>
              </a:rPr>
              <a:t>Helpdesk</a:t>
            </a:r>
            <a:r>
              <a:rPr lang="en-US" sz="2000" dirty="0">
                <a:solidFill>
                  <a:srgbClr val="1D1C1D"/>
                </a:solidFill>
              </a:rPr>
              <a:t>: </a:t>
            </a:r>
            <a:r>
              <a:rPr lang="en-US" sz="20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8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9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Ragan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/>
            </a:br>
            <a:r>
              <a:rPr lang="en-US"/>
              <a:t>Ragan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Questions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468085" y="5288280"/>
            <a:ext cx="1269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CURC User Policies: </a:t>
            </a:r>
            <a:r>
              <a:rPr lang="en-US" sz="2000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617483" y="200180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Introduction to HPC</a:t>
            </a:r>
            <a:endParaRPr sz="5400"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176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Traditional computing </a:t>
            </a:r>
            <a:r>
              <a:rPr lang="en-US" i="1" dirty="0"/>
              <a:t>generally</a:t>
            </a:r>
            <a:r>
              <a:rPr lang="en-US" dirty="0"/>
              <a:t> has access to a single processor (perhaps multiple cores)</a:t>
            </a:r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11" y="3102424"/>
            <a:ext cx="2676978" cy="255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c6a9a2-def9-4777-9acb-105d942ffe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00D8DB902874BAC9C7C52EB9B9077" ma:contentTypeVersion="15" ma:contentTypeDescription="Create a new document." ma:contentTypeScope="" ma:versionID="bb2a30ad2928a33249237f5e5dabaf8b">
  <xsd:schema xmlns:xsd="http://www.w3.org/2001/XMLSchema" xmlns:xs="http://www.w3.org/2001/XMLSchema" xmlns:p="http://schemas.microsoft.com/office/2006/metadata/properties" xmlns:ns3="09c6a9a2-def9-4777-9acb-105d942ffe5d" xmlns:ns4="d977d1a3-fd9e-4ce9-9d9d-b3d59e144a59" targetNamespace="http://schemas.microsoft.com/office/2006/metadata/properties" ma:root="true" ma:fieldsID="1f75337080c61b278127be485b4cfdac" ns3:_="" ns4:_="">
    <xsd:import namespace="09c6a9a2-def9-4777-9acb-105d942ffe5d"/>
    <xsd:import namespace="d977d1a3-fd9e-4ce9-9d9d-b3d59e144a5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6a9a2-def9-4777-9acb-105d942ffe5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77d1a3-fd9e-4ce9-9d9d-b3d59e144a59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F6E9DB-D725-47C7-B5B6-EA20491FBC08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d977d1a3-fd9e-4ce9-9d9d-b3d59e144a59"/>
    <ds:schemaRef ds:uri="09c6a9a2-def9-4777-9acb-105d942ffe5d"/>
  </ds:schemaRefs>
</ds:datastoreItem>
</file>

<file path=customXml/itemProps2.xml><?xml version="1.0" encoding="utf-8"?>
<ds:datastoreItem xmlns:ds="http://schemas.openxmlformats.org/officeDocument/2006/customXml" ds:itemID="{2C9B0271-E41A-454C-8EAA-920CF5C0AD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6a9a2-def9-4777-9acb-105d942ffe5d"/>
    <ds:schemaRef ds:uri="d977d1a3-fd9e-4ce9-9d9d-b3d59e144a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FEB3B3-6F59-436F-A0BD-5DF3015D440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alpine_new_user_seminar_spring_2024 (1)</Template>
  <TotalTime>4589</TotalTime>
  <Words>2847</Words>
  <Application>Microsoft Office PowerPoint</Application>
  <PresentationFormat>Widescreen</PresentationFormat>
  <Paragraphs>611</Paragraphs>
  <Slides>56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Introduction to HPC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Questions?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Ragan Lee</dc:creator>
  <cp:lastModifiedBy>Ragan Lee</cp:lastModifiedBy>
  <cp:revision>2</cp:revision>
  <dcterms:created xsi:type="dcterms:W3CDTF">2024-07-10T22:24:51Z</dcterms:created>
  <dcterms:modified xsi:type="dcterms:W3CDTF">2024-08-26T20:51:50Z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0x0101006C100D8DB902874BAC9C7C52EB9B9077</vt:lpwstr>
  </property>
</Properties>
</file>